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6178698"/>
          </a:xfrm>
        </p:spPr>
        <p:txBody>
          <a:bodyPr>
            <a:normAutofit/>
          </a:bodyPr>
          <a:lstStyle/>
          <a:p>
            <a:r>
              <a:rPr lang="ru-RU" sz="36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Занятие </a:t>
            </a:r>
            <a:r>
              <a:rPr lang="ru-RU" sz="36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8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33CC"/>
                </a:solidFill>
              </a:rPr>
              <a:t>«Обыкновенное чудо» </a:t>
            </a:r>
            <a:br>
              <a:rPr lang="ru-RU" sz="3600" b="1" dirty="0" smtClean="0">
                <a:solidFill>
                  <a:srgbClr val="0033CC"/>
                </a:solidFill>
              </a:rPr>
            </a:br>
            <a:r>
              <a:rPr lang="ru-RU" sz="3600" b="1" dirty="0" smtClean="0">
                <a:solidFill>
                  <a:srgbClr val="0033CC"/>
                </a:solidFill>
              </a:rPr>
              <a:t> – какое странное название! </a:t>
            </a:r>
            <a:br>
              <a:rPr lang="ru-RU" sz="3600" b="1" dirty="0" smtClean="0">
                <a:solidFill>
                  <a:srgbClr val="0033CC"/>
                </a:solidFill>
              </a:rPr>
            </a:br>
            <a:r>
              <a:rPr lang="ru-RU" sz="3600" b="1" dirty="0" smtClean="0">
                <a:solidFill>
                  <a:srgbClr val="0033CC"/>
                </a:solidFill>
              </a:rPr>
              <a:t> Если чудо – значит, необыкновенное! </a:t>
            </a:r>
            <a:br>
              <a:rPr lang="ru-RU" sz="3600" b="1" dirty="0" smtClean="0">
                <a:solidFill>
                  <a:srgbClr val="0033CC"/>
                </a:solidFill>
              </a:rPr>
            </a:br>
            <a:r>
              <a:rPr lang="ru-RU" sz="3600" b="1" dirty="0" smtClean="0">
                <a:solidFill>
                  <a:srgbClr val="0033CC"/>
                </a:solidFill>
              </a:rPr>
              <a:t> А если обыкновенное – следовательно, не чудо…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                   </a:t>
            </a:r>
            <a:r>
              <a:rPr lang="ru-RU" sz="3200" b="1" dirty="0" smtClean="0">
                <a:solidFill>
                  <a:srgbClr val="0033CC"/>
                </a:solidFill>
              </a:rPr>
              <a:t>Е. Шварц. Обыкновенное чудо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6632"/>
          <a:ext cx="8496944" cy="6303640"/>
        </p:xfrm>
        <a:graphic>
          <a:graphicData uri="http://schemas.openxmlformats.org/drawingml/2006/table">
            <a:tbl>
              <a:tblPr/>
              <a:tblGrid>
                <a:gridCol w="3324253"/>
                <a:gridCol w="5172691"/>
              </a:tblGrid>
              <a:tr h="817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</a:rPr>
                        <a:t>Волшебство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</a:rPr>
                        <a:t>Чудо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9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</a:rPr>
                        <a:t>Волшебные превращения 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</a:rPr>
                        <a:t>В религиозных представлениях: явление, вызванное вмешательством божественной силы, а также вообще нечто небывалое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1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</a:rPr>
                        <a:t>Чудеса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</a:rPr>
                        <a:t>Нечто поразительное, удивляющее своей необычайностью. 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</a:rPr>
                        <a:t>Колдовство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</a:rPr>
                        <a:t>Чудо, в сказочном понимании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1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</a:rPr>
                        <a:t>Чарующее действие кого-либо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</a:rPr>
                        <a:t>Чудеса! Выражение крайнего удивления, недоверия (разговорное)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40968"/>
            <a:ext cx="3995936" cy="149817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«Спас Нерукотворный»</a:t>
            </a:r>
            <a:endParaRPr lang="ru-RU" sz="4000" dirty="0"/>
          </a:p>
        </p:txBody>
      </p:sp>
      <p:pic>
        <p:nvPicPr>
          <p:cNvPr id="15362" name="Picture 2" descr="D:\02. ДНК\2-год обучения от 05. 08. 2011\ДНК\1-10 уроки. Святая Русь от 30.10.2011\7 урок\02. Спас Нерукотвор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0324" y="-19301"/>
            <a:ext cx="5313676" cy="6877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23622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Икона Божией Матери «Казанская»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16386" name="Picture 2" descr="http://f11.ifotki.info/org/a4dba91a9d67914f47474c167cf75386bc5f6c134643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6925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0" y="692697"/>
          <a:ext cx="7056784" cy="5976664"/>
        </p:xfrm>
        <a:graphic>
          <a:graphicData uri="http://schemas.openxmlformats.org/drawingml/2006/table">
            <a:tbl>
              <a:tblPr/>
              <a:tblGrid>
                <a:gridCol w="3528392"/>
                <a:gridCol w="3528392"/>
              </a:tblGrid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Зелёный</a:t>
                      </a:r>
                      <a:r>
                        <a:rPr lang="ru-RU" sz="2800" b="1" dirty="0">
                          <a:solidFill>
                            <a:srgbClr val="00FF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CC66"/>
                          </a:solidFill>
                          <a:latin typeface="Times New Roman"/>
                          <a:ea typeface="Times New Roman"/>
                        </a:rPr>
                        <a:t>Мне было интересно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Жёлтый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Мне было интересно, но кое-что осталось непонятным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Красный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с этим не согласен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Фиолетовый</a:t>
                      </a:r>
                      <a:r>
                        <a:rPr lang="ru-RU" sz="2800" b="1" dirty="0">
                          <a:solidFill>
                            <a:srgbClr val="FF00FF"/>
                          </a:solidFill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</a:rPr>
                        <a:t>Мне это «фиолетово»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Чёрный</a:t>
                      </a:r>
                      <a:r>
                        <a:rPr lang="ru-RU" sz="2800" b="1" dirty="0"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..........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</a:rPr>
                        <a:t>Мне было скучно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9933"/>
                </a:solidFill>
                <a:cs typeface="Times New Roman" pitchFamily="18" charset="0"/>
              </a:rPr>
              <a:t>Н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 Д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00FF00"/>
                </a:solidFill>
                <a:cs typeface="Times New Roman" pitchFamily="18" charset="0"/>
              </a:rPr>
              <a:t>И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99FF"/>
                </a:solidFill>
                <a:cs typeface="Times New Roman" pitchFamily="18" charset="0"/>
              </a:rPr>
              <a:t>К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33CC"/>
                </a:solidFill>
                <a:cs typeface="Times New Roman" pitchFamily="18" charset="0"/>
              </a:rPr>
              <a:t>А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CC00CC"/>
                </a:solidFill>
                <a:cs typeface="Times New Roman" pitchFamily="18" charset="0"/>
              </a:rPr>
              <a:t>Т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О</a:t>
            </a:r>
            <a:r>
              <a:rPr lang="ru-RU" sz="3200" b="1">
                <a:cs typeface="Times New Roman" pitchFamily="18" charset="0"/>
              </a:rPr>
              <a:t> Р    </a:t>
            </a:r>
            <a:r>
              <a:rPr lang="ru-RU" sz="3200" b="1">
                <a:solidFill>
                  <a:srgbClr val="66FF33"/>
                </a:solidFill>
                <a:cs typeface="Times New Roman" pitchFamily="18" charset="0"/>
              </a:rPr>
              <a:t>Т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В</a:t>
            </a:r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И</a:t>
            </a:r>
            <a:r>
              <a:rPr lang="ru-RU" sz="3200" b="1">
                <a:solidFill>
                  <a:srgbClr val="FF9999"/>
                </a:solidFill>
                <a:cs typeface="Times New Roman" pitchFamily="18" charset="0"/>
              </a:rPr>
              <a:t>Х 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 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33CC"/>
                </a:solidFill>
                <a:cs typeface="Times New Roman" pitchFamily="18" charset="0"/>
              </a:rPr>
              <a:t>Ч</a:t>
            </a:r>
            <a:r>
              <a:rPr lang="ru-RU" sz="3200" b="1">
                <a:solidFill>
                  <a:srgbClr val="FF9900"/>
                </a:solidFill>
                <a:cs typeface="Times New Roman" pitchFamily="18" charset="0"/>
              </a:rPr>
              <a:t>У</a:t>
            </a:r>
            <a:r>
              <a:rPr lang="ru-RU" sz="3200" b="1">
                <a:solidFill>
                  <a:srgbClr val="CC00CC"/>
                </a:solidFill>
                <a:cs typeface="Times New Roman" pitchFamily="18" charset="0"/>
              </a:rPr>
              <a:t>В</a:t>
            </a:r>
            <a:r>
              <a:rPr lang="ru-RU" sz="3200" b="1">
                <a:solidFill>
                  <a:srgbClr val="00FFFF"/>
                </a:solidFill>
                <a:cs typeface="Times New Roman" pitchFamily="18" charset="0"/>
              </a:rPr>
              <a:t>С</a:t>
            </a:r>
            <a:r>
              <a:rPr lang="ru-RU" sz="3200" b="1">
                <a:solidFill>
                  <a:srgbClr val="33CCFF"/>
                </a:solidFill>
                <a:cs typeface="Times New Roman" pitchFamily="18" charset="0"/>
              </a:rPr>
              <a:t>Т</a:t>
            </a:r>
            <a:r>
              <a:rPr lang="ru-RU" sz="3200" b="1">
                <a:solidFill>
                  <a:srgbClr val="FF6600"/>
                </a:solidFill>
                <a:cs typeface="Times New Roman" pitchFamily="18" charset="0"/>
              </a:rPr>
              <a:t>В</a:t>
            </a:r>
            <a:endParaRPr lang="ru-RU" sz="3200" b="1"/>
          </a:p>
          <a:p>
            <a:pPr algn="ctr"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100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Занятие  8   «Обыкновенное чудо»   – какое странное название!   Если чудо – значит, необыкновенное!   А если обыкновенное – следовательно, не чудо…                            Е. Шварц. Обыкновенное чудо </vt:lpstr>
      <vt:lpstr>Слайд 2</vt:lpstr>
      <vt:lpstr>      «Спас Нерукотворный»</vt:lpstr>
      <vt:lpstr>Икона Божией Матери «Казанская»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17.  «Обыкновенное чудо»   – какое странное название!   Если чудо – значит, необыкновенное!   А если обыкновенное – следовательно, не чудо…                            Е. Шварц. Обыкновенное чудо </dc:title>
  <dc:creator>Ольга</dc:creator>
  <cp:lastModifiedBy>Olga</cp:lastModifiedBy>
  <cp:revision>7</cp:revision>
  <dcterms:created xsi:type="dcterms:W3CDTF">2014-04-19T12:09:00Z</dcterms:created>
  <dcterms:modified xsi:type="dcterms:W3CDTF">2015-04-24T17:52:39Z</dcterms:modified>
</cp:coreProperties>
</file>